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 id="214748370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10282225" cx="1828005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36050A-91B5-4B24-A070-9DCA1E366FC4}">
  <a:tblStyle styleId="{BA36050A-91B5-4B24-A070-9DCA1E366F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4.xml"/><Relationship Id="rId10" Type="http://schemas.openxmlformats.org/officeDocument/2006/relationships/slide" Target="slides/slide3.xml"/><Relationship Id="rId21"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2.xml"/><Relationship Id="rId19" Type="http://schemas.openxmlformats.org/officeDocument/2006/relationships/font" Target="fonts/Roboto-bold.fntdata"/><Relationship Id="rId6" Type="http://schemas.openxmlformats.org/officeDocument/2006/relationships/slideMaster" Target="slideMasters/slideMaster3.xml"/><Relationship Id="rId18"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3451e6b2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f3451e6b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e03ae14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0e03ae14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3451e6b2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f3451e6b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0755a54e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30755a54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Python and Databases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12</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72"/>
          <p:cNvSpPr txBox="1"/>
          <p:nvPr>
            <p:ph type="ctrTitle"/>
          </p:nvPr>
        </p:nvSpPr>
        <p:spPr>
          <a:xfrm>
            <a:off x="780950" y="3636875"/>
            <a:ext cx="172368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rPr lang="en" sz="9300"/>
              <a:t>SQLite, a Python-friendly database</a:t>
            </a:r>
            <a:endParaRPr sz="9300"/>
          </a:p>
        </p:txBody>
      </p:sp>
      <p:sp>
        <p:nvSpPr>
          <p:cNvPr id="300" name="Google Shape;300;p72"/>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889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983875" y="3765150"/>
            <a:ext cx="42081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How a database works</a:t>
            </a:r>
            <a:endParaRPr sz="3000">
              <a:solidFill>
                <a:schemeClr val="dk1"/>
              </a:solidFill>
            </a:endParaRPr>
          </a:p>
        </p:txBody>
      </p:sp>
      <p:cxnSp>
        <p:nvCxnSpPr>
          <p:cNvPr id="213" name="Google Shape;213;p64"/>
          <p:cNvCxnSpPr/>
          <p:nvPr/>
        </p:nvCxnSpPr>
        <p:spPr>
          <a:xfrm>
            <a:off x="40720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4300675" y="7313425"/>
            <a:ext cx="44388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SQLite, a Python-friendly database</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6964075" y="3841350"/>
            <a:ext cx="44388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Creating and querying a sample dataset on SQLite</a:t>
            </a:r>
            <a:endParaRPr sz="3000">
              <a:solidFill>
                <a:schemeClr val="dk1"/>
              </a:solidFill>
            </a:endParaRPr>
          </a:p>
        </p:txBody>
      </p:sp>
      <p:cxnSp>
        <p:nvCxnSpPr>
          <p:cNvPr id="217" name="Google Shape;217;p64"/>
          <p:cNvCxnSpPr/>
          <p:nvPr/>
        </p:nvCxnSpPr>
        <p:spPr>
          <a:xfrm rot="10800000">
            <a:off x="68116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93298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9482275" y="6956525"/>
            <a:ext cx="61359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Object-Relational Mappers: mapping database tables to objects</a:t>
            </a:r>
            <a:endParaRPr sz="3000">
              <a:solidFill>
                <a:schemeClr val="dk1"/>
              </a:solidFill>
            </a:endParaRPr>
          </a:p>
        </p:txBody>
      </p:sp>
      <p:grpSp>
        <p:nvGrpSpPr>
          <p:cNvPr id="220" name="Google Shape;220;p64"/>
          <p:cNvGrpSpPr/>
          <p:nvPr/>
        </p:nvGrpSpPr>
        <p:grpSpPr>
          <a:xfrm>
            <a:off x="517339" y="5981896"/>
            <a:ext cx="17404340" cy="1335533"/>
            <a:chOff x="383437" y="2845250"/>
            <a:chExt cx="8377137" cy="667800"/>
          </a:xfrm>
        </p:grpSpPr>
        <p:sp>
          <p:nvSpPr>
            <p:cNvPr id="221" name="Google Shape;221;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2" name="Google Shape;222;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
        <p:nvSpPr>
          <p:cNvPr id="223" name="Google Shape;223;p64"/>
          <p:cNvSpPr txBox="1"/>
          <p:nvPr>
            <p:ph idx="1" type="body"/>
          </p:nvPr>
        </p:nvSpPr>
        <p:spPr>
          <a:xfrm>
            <a:off x="2008525" y="48376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how relational DBs work and why they are useful</a:t>
            </a:r>
            <a:endParaRPr sz="2400"/>
          </a:p>
        </p:txBody>
      </p:sp>
      <p:sp>
        <p:nvSpPr>
          <p:cNvPr id="224" name="Google Shape;224;p64"/>
          <p:cNvSpPr txBox="1"/>
          <p:nvPr>
            <p:ph idx="1" type="body"/>
          </p:nvPr>
        </p:nvSpPr>
        <p:spPr>
          <a:xfrm>
            <a:off x="6964075" y="47328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Python offers a nice built-in module to work with SQLite databases</a:t>
            </a:r>
            <a:endParaRPr sz="2400"/>
          </a:p>
        </p:txBody>
      </p:sp>
      <p:sp>
        <p:nvSpPr>
          <p:cNvPr id="225" name="Google Shape;225;p64"/>
          <p:cNvSpPr txBox="1"/>
          <p:nvPr>
            <p:ph idx="1" type="body"/>
          </p:nvPr>
        </p:nvSpPr>
        <p:spPr>
          <a:xfrm>
            <a:off x="4298675" y="8071975"/>
            <a:ext cx="39312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SQLite is a self-contained SQL database engine</a:t>
            </a:r>
            <a:endParaRPr sz="2400"/>
          </a:p>
        </p:txBody>
      </p:sp>
      <p:sp>
        <p:nvSpPr>
          <p:cNvPr id="226" name="Google Shape;226;p64"/>
          <p:cNvSpPr txBox="1"/>
          <p:nvPr>
            <p:ph idx="1" type="body"/>
          </p:nvPr>
        </p:nvSpPr>
        <p:spPr>
          <a:xfrm>
            <a:off x="9480275" y="8071975"/>
            <a:ext cx="58062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High-level object-oriented abstractions allow for more productivity than running direct SQL statements</a:t>
            </a:r>
            <a:endParaRPr sz="2400"/>
          </a:p>
        </p:txBody>
      </p:sp>
      <p:sp>
        <p:nvSpPr>
          <p:cNvPr id="227" name="Google Shape;227;p64"/>
          <p:cNvSpPr txBox="1"/>
          <p:nvPr>
            <p:ph type="title"/>
          </p:nvPr>
        </p:nvSpPr>
        <p:spPr>
          <a:xfrm>
            <a:off x="11840875" y="3841350"/>
            <a:ext cx="5253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Exploring a simple data model through the Django ORM</a:t>
            </a:r>
            <a:endParaRPr sz="3000">
              <a:solidFill>
                <a:schemeClr val="dk1"/>
              </a:solidFill>
            </a:endParaRPr>
          </a:p>
        </p:txBody>
      </p:sp>
      <p:cxnSp>
        <p:nvCxnSpPr>
          <p:cNvPr id="228" name="Google Shape;228;p64"/>
          <p:cNvCxnSpPr/>
          <p:nvPr/>
        </p:nvCxnSpPr>
        <p:spPr>
          <a:xfrm rot="10800000">
            <a:off x="11688464" y="4219402"/>
            <a:ext cx="0" cy="2311200"/>
          </a:xfrm>
          <a:prstGeom prst="straightConnector1">
            <a:avLst/>
          </a:prstGeom>
          <a:noFill/>
          <a:ln cap="flat" cmpd="sng" w="9525">
            <a:solidFill>
              <a:schemeClr val="dk2"/>
            </a:solidFill>
            <a:prstDash val="solid"/>
            <a:round/>
            <a:headEnd len="sm" w="sm" type="none"/>
            <a:tailEnd len="med" w="med" type="oval"/>
          </a:ln>
        </p:spPr>
      </p:cxnSp>
      <p:sp>
        <p:nvSpPr>
          <p:cNvPr id="229" name="Google Shape;229;p64"/>
          <p:cNvSpPr txBox="1"/>
          <p:nvPr>
            <p:ph idx="1" type="body"/>
          </p:nvPr>
        </p:nvSpPr>
        <p:spPr>
          <a:xfrm>
            <a:off x="11840875" y="4732825"/>
            <a:ext cx="47055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Django offers an excellent ORM solution allowing to perform queries of arbitrary complexity</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3" name="Shape 233"/>
        <p:cNvGrpSpPr/>
        <p:nvPr/>
      </p:nvGrpSpPr>
      <p:grpSpPr>
        <a:xfrm>
          <a:off x="0" y="0"/>
          <a:ext cx="0" cy="0"/>
          <a:chOff x="0" y="0"/>
          <a:chExt cx="0" cy="0"/>
        </a:xfrm>
      </p:grpSpPr>
      <p:sp>
        <p:nvSpPr>
          <p:cNvPr id="234" name="Google Shape;234;p65"/>
          <p:cNvSpPr txBox="1"/>
          <p:nvPr>
            <p:ph type="ctrTitle"/>
          </p:nvPr>
        </p:nvSpPr>
        <p:spPr>
          <a:xfrm>
            <a:off x="628550" y="3393650"/>
            <a:ext cx="169131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How a database 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0" name="Google Shape;240;p66"/>
          <p:cNvSpPr txBox="1"/>
          <p:nvPr>
            <p:ph idx="4294967295" type="body"/>
          </p:nvPr>
        </p:nvSpPr>
        <p:spPr>
          <a:xfrm>
            <a:off x="421350" y="1777604"/>
            <a:ext cx="17416800" cy="56289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a database?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The Structured Query Language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Features of databases</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 database (1/2) ?</a:t>
            </a:r>
            <a:endParaRPr sz="4395"/>
          </a:p>
        </p:txBody>
      </p:sp>
      <p:sp>
        <p:nvSpPr>
          <p:cNvPr id="246" name="Google Shape;246;p67"/>
          <p:cNvSpPr txBox="1"/>
          <p:nvPr/>
        </p:nvSpPr>
        <p:spPr>
          <a:xfrm>
            <a:off x="495975" y="1767950"/>
            <a:ext cx="16064400" cy="38106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Typical </a:t>
            </a:r>
            <a:r>
              <a:rPr b="1" lang="en" sz="3600">
                <a:solidFill>
                  <a:srgbClr val="434343"/>
                </a:solidFill>
                <a:latin typeface="Calibri"/>
                <a:ea typeface="Calibri"/>
                <a:cs typeface="Calibri"/>
                <a:sym typeface="Calibri"/>
              </a:rPr>
              <a:t>requirements </a:t>
            </a:r>
            <a:r>
              <a:rPr lang="en" sz="3600">
                <a:solidFill>
                  <a:srgbClr val="434343"/>
                </a:solidFill>
                <a:latin typeface="Calibri"/>
                <a:ea typeface="Calibri"/>
                <a:cs typeface="Calibri"/>
                <a:sym typeface="Calibri"/>
              </a:rPr>
              <a:t>about data:</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data to be </a:t>
            </a:r>
            <a:r>
              <a:rPr i="1" lang="en" sz="3000">
                <a:solidFill>
                  <a:srgbClr val="434343"/>
                </a:solidFill>
                <a:latin typeface="Calibri"/>
                <a:ea typeface="Calibri"/>
                <a:cs typeface="Calibri"/>
                <a:sym typeface="Calibri"/>
              </a:rPr>
              <a:t>persisted </a:t>
            </a:r>
            <a:r>
              <a:rPr lang="en" sz="3000">
                <a:solidFill>
                  <a:srgbClr val="434343"/>
                </a:solidFill>
                <a:latin typeface="Calibri"/>
                <a:ea typeface="Calibri"/>
                <a:cs typeface="Calibri"/>
                <a:sym typeface="Calibri"/>
              </a:rPr>
              <a:t>- surviving software/hardware restarts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persisted data collections to be </a:t>
            </a:r>
            <a:r>
              <a:rPr i="1" lang="en" sz="3000">
                <a:solidFill>
                  <a:srgbClr val="434343"/>
                </a:solidFill>
                <a:latin typeface="Calibri"/>
                <a:ea typeface="Calibri"/>
                <a:cs typeface="Calibri"/>
                <a:sym typeface="Calibri"/>
              </a:rPr>
              <a:t>disposable on hosts different than the ones using them</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an easy way to </a:t>
            </a:r>
            <a:r>
              <a:rPr i="1" lang="en" sz="3000">
                <a:solidFill>
                  <a:srgbClr val="434343"/>
                </a:solidFill>
                <a:latin typeface="Calibri"/>
                <a:ea typeface="Calibri"/>
                <a:cs typeface="Calibri"/>
                <a:sym typeface="Calibri"/>
              </a:rPr>
              <a:t>store not only raw data, but also the interconnections (“relations”) among them</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an easy and standard way (eg. languages)</a:t>
            </a:r>
            <a:r>
              <a:rPr i="1" lang="en" sz="3000">
                <a:solidFill>
                  <a:srgbClr val="434343"/>
                </a:solidFill>
                <a:latin typeface="Calibri"/>
                <a:ea typeface="Calibri"/>
                <a:cs typeface="Calibri"/>
                <a:sym typeface="Calibri"/>
              </a:rPr>
              <a:t> to specify how to save data+relations and how to query for data</a:t>
            </a:r>
            <a:r>
              <a:rPr lang="en" sz="3000">
                <a:solidFill>
                  <a:srgbClr val="434343"/>
                </a:solidFill>
                <a:latin typeface="Calibri"/>
                <a:ea typeface="Calibri"/>
                <a:cs typeface="Calibri"/>
                <a:sym typeface="Calibri"/>
              </a:rPr>
              <a:t> traversing the relations</a:t>
            </a:r>
            <a:endParaRPr sz="3600">
              <a:solidFill>
                <a:srgbClr val="434343"/>
              </a:solidFill>
              <a:latin typeface="Calibri"/>
              <a:ea typeface="Calibri"/>
              <a:cs typeface="Calibri"/>
              <a:sym typeface="Calibri"/>
            </a:endParaRPr>
          </a:p>
        </p:txBody>
      </p:sp>
      <p:sp>
        <p:nvSpPr>
          <p:cNvPr id="247" name="Google Shape;247;p67"/>
          <p:cNvSpPr txBox="1"/>
          <p:nvPr/>
        </p:nvSpPr>
        <p:spPr>
          <a:xfrm>
            <a:off x="533400" y="5715000"/>
            <a:ext cx="17449500" cy="40089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 </a:t>
            </a:r>
            <a:r>
              <a:rPr b="1" lang="en" sz="3600">
                <a:solidFill>
                  <a:srgbClr val="434343"/>
                </a:solidFill>
                <a:latin typeface="Calibri"/>
                <a:ea typeface="Calibri"/>
                <a:cs typeface="Calibri"/>
                <a:sym typeface="Calibri"/>
              </a:rPr>
              <a:t>database </a:t>
            </a:r>
            <a:r>
              <a:rPr lang="en" sz="3600">
                <a:solidFill>
                  <a:srgbClr val="434343"/>
                </a:solidFill>
                <a:latin typeface="Calibri"/>
                <a:ea typeface="Calibri"/>
                <a:cs typeface="Calibri"/>
                <a:sym typeface="Calibri"/>
              </a:rPr>
              <a:t>is a structured collection of data</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physically implemented as one or more files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usually handled by some kind of management software</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usually that software is able to understand high-level languages for data definition and manipulation</a:t>
            </a:r>
            <a:endParaRPr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Databases adopting a </a:t>
            </a:r>
            <a:r>
              <a:rPr b="1" lang="en" sz="3600">
                <a:solidFill>
                  <a:srgbClr val="434343"/>
                </a:solidFill>
                <a:latin typeface="Calibri"/>
                <a:ea typeface="Calibri"/>
                <a:cs typeface="Calibri"/>
                <a:sym typeface="Calibri"/>
              </a:rPr>
              <a:t>relational data model</a:t>
            </a:r>
            <a:r>
              <a:rPr lang="en" sz="3600">
                <a:solidFill>
                  <a:srgbClr val="434343"/>
                </a:solidFill>
                <a:latin typeface="Calibri"/>
                <a:ea typeface="Calibri"/>
                <a:cs typeface="Calibri"/>
                <a:sym typeface="Calibri"/>
              </a:rPr>
              <a:t> fare called </a:t>
            </a:r>
            <a:r>
              <a:rPr b="1" lang="en" sz="3600">
                <a:solidFill>
                  <a:srgbClr val="434343"/>
                </a:solidFill>
                <a:latin typeface="Calibri"/>
                <a:ea typeface="Calibri"/>
                <a:cs typeface="Calibri"/>
                <a:sym typeface="Calibri"/>
              </a:rPr>
              <a:t>relational databases</a:t>
            </a:r>
            <a:endParaRPr/>
          </a:p>
        </p:txBody>
      </p:sp>
      <p:pic>
        <p:nvPicPr>
          <p:cNvPr id="248" name="Google Shape;248;p67"/>
          <p:cNvPicPr preferRelativeResize="0"/>
          <p:nvPr/>
        </p:nvPicPr>
        <p:blipFill>
          <a:blip r:embed="rId3">
            <a:alphaModFix/>
          </a:blip>
          <a:stretch>
            <a:fillRect/>
          </a:stretch>
        </p:blipFill>
        <p:spPr>
          <a:xfrm>
            <a:off x="15948198" y="4745725"/>
            <a:ext cx="1801076" cy="25004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 database (2/2) ?</a:t>
            </a:r>
            <a:endParaRPr sz="4395"/>
          </a:p>
        </p:txBody>
      </p:sp>
      <p:sp>
        <p:nvSpPr>
          <p:cNvPr id="254" name="Google Shape;254;p68"/>
          <p:cNvSpPr txBox="1"/>
          <p:nvPr/>
        </p:nvSpPr>
        <p:spPr>
          <a:xfrm>
            <a:off x="495975" y="1767950"/>
            <a:ext cx="17288100" cy="4155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a:t>
            </a:r>
            <a:r>
              <a:rPr b="1" lang="en" sz="3000">
                <a:solidFill>
                  <a:srgbClr val="434343"/>
                </a:solidFill>
                <a:latin typeface="Calibri"/>
                <a:ea typeface="Calibri"/>
                <a:cs typeface="Calibri"/>
                <a:sym typeface="Calibri"/>
              </a:rPr>
              <a:t>Relational Data Model</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data is organized into </a:t>
            </a:r>
            <a:r>
              <a:rPr b="1" lang="en" sz="3000">
                <a:solidFill>
                  <a:srgbClr val="434343"/>
                </a:solidFill>
                <a:latin typeface="Calibri"/>
                <a:ea typeface="Calibri"/>
                <a:cs typeface="Calibri"/>
                <a:sym typeface="Calibri"/>
              </a:rPr>
              <a:t>tables</a:t>
            </a:r>
            <a:r>
              <a:rPr lang="en" sz="3000">
                <a:solidFill>
                  <a:srgbClr val="434343"/>
                </a:solidFill>
                <a:latin typeface="Calibri"/>
                <a:ea typeface="Calibri"/>
                <a:cs typeface="Calibri"/>
                <a:sym typeface="Calibri"/>
              </a:rPr>
              <a:t>, each one representing a business-level entity</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tables have multiple </a:t>
            </a:r>
            <a:r>
              <a:rPr b="1" lang="en" sz="3000">
                <a:solidFill>
                  <a:srgbClr val="434343"/>
                </a:solidFill>
                <a:latin typeface="Calibri"/>
                <a:ea typeface="Calibri"/>
                <a:cs typeface="Calibri"/>
                <a:sym typeface="Calibri"/>
              </a:rPr>
              <a:t>columns</a:t>
            </a:r>
            <a:r>
              <a:rPr lang="en" sz="3000">
                <a:solidFill>
                  <a:srgbClr val="434343"/>
                </a:solidFill>
                <a:latin typeface="Calibri"/>
                <a:ea typeface="Calibri"/>
                <a:cs typeface="Calibri"/>
                <a:sym typeface="Calibri"/>
              </a:rPr>
              <a:t> (“attributes”) each one featuring a data type such as text, int, bool, etc..</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rows</a:t>
            </a:r>
            <a:r>
              <a:rPr lang="en" sz="3000">
                <a:solidFill>
                  <a:srgbClr val="434343"/>
                </a:solidFill>
                <a:latin typeface="Calibri"/>
                <a:ea typeface="Calibri"/>
                <a:cs typeface="Calibri"/>
                <a:sym typeface="Calibri"/>
              </a:rPr>
              <a:t> are single instances of the table entity and must be uniquely identifiable through a column called </a:t>
            </a:r>
            <a:r>
              <a:rPr i="1" lang="en" sz="3000">
                <a:solidFill>
                  <a:srgbClr val="434343"/>
                </a:solidFill>
                <a:latin typeface="Calibri"/>
                <a:ea typeface="Calibri"/>
                <a:cs typeface="Calibri"/>
                <a:sym typeface="Calibri"/>
              </a:rPr>
              <a:t>“primary key”</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Tables are related</a:t>
            </a:r>
            <a:r>
              <a:rPr lang="en" sz="3000">
                <a:solidFill>
                  <a:srgbClr val="434343"/>
                </a:solidFill>
                <a:latin typeface="Calibri"/>
                <a:ea typeface="Calibri"/>
                <a:cs typeface="Calibri"/>
                <a:sym typeface="Calibri"/>
              </a:rPr>
              <a:t> through the usage of the </a:t>
            </a:r>
            <a:r>
              <a:rPr i="1" lang="en" sz="3000">
                <a:solidFill>
                  <a:srgbClr val="434343"/>
                </a:solidFill>
                <a:latin typeface="Calibri"/>
                <a:ea typeface="Calibri"/>
                <a:cs typeface="Calibri"/>
                <a:sym typeface="Calibri"/>
              </a:rPr>
              <a:t>foreign keys</a:t>
            </a:r>
            <a:r>
              <a:rPr lang="en" sz="3000">
                <a:solidFill>
                  <a:srgbClr val="434343"/>
                </a:solidFill>
                <a:latin typeface="Calibri"/>
                <a:ea typeface="Calibri"/>
                <a:cs typeface="Calibri"/>
                <a:sym typeface="Calibri"/>
              </a:rPr>
              <a:t>: you have a FK on a column if its value refers to the primary key of a row in another table</a:t>
            </a:r>
            <a:endParaRPr sz="3000">
              <a:solidFill>
                <a:srgbClr val="434343"/>
              </a:solidFill>
              <a:latin typeface="Calibri"/>
              <a:ea typeface="Calibri"/>
              <a:cs typeface="Calibri"/>
              <a:sym typeface="Calibri"/>
            </a:endParaRPr>
          </a:p>
        </p:txBody>
      </p:sp>
      <p:graphicFrame>
        <p:nvGraphicFramePr>
          <p:cNvPr id="255" name="Google Shape;255;p68"/>
          <p:cNvGraphicFramePr/>
          <p:nvPr/>
        </p:nvGraphicFramePr>
        <p:xfrm>
          <a:off x="1428925" y="7145163"/>
          <a:ext cx="3000000" cy="3000000"/>
        </p:xfrm>
        <a:graphic>
          <a:graphicData uri="http://schemas.openxmlformats.org/drawingml/2006/table">
            <a:tbl>
              <a:tblPr>
                <a:noFill/>
                <a:tableStyleId>{BA36050A-91B5-4B24-A070-9DCA1E366FC4}</a:tableStyleId>
              </a:tblPr>
              <a:tblGrid>
                <a:gridCol w="1920225"/>
                <a:gridCol w="1920225"/>
                <a:gridCol w="1920225"/>
                <a:gridCol w="1920225"/>
              </a:tblGrid>
              <a:tr h="381000">
                <a:tc>
                  <a:txBody>
                    <a:bodyPr/>
                    <a:lstStyle/>
                    <a:p>
                      <a:pPr indent="0" lvl="0" marL="0" rtl="0" algn="ctr">
                        <a:spcBef>
                          <a:spcPts val="0"/>
                        </a:spcBef>
                        <a:spcAft>
                          <a:spcPts val="0"/>
                        </a:spcAft>
                        <a:buNone/>
                      </a:pPr>
                      <a:r>
                        <a:rPr b="1" lang="en" sz="1800">
                          <a:solidFill>
                            <a:srgbClr val="FFFFFF"/>
                          </a:solidFill>
                        </a:rPr>
                        <a:t>PK</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sz="1800">
                          <a:solidFill>
                            <a:srgbClr val="FFFFFF"/>
                          </a:solidFill>
                        </a:rPr>
                        <a:t>NAME</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sz="1800">
                          <a:solidFill>
                            <a:srgbClr val="FFFFFF"/>
                          </a:solidFill>
                        </a:rPr>
                        <a:t>SURNAME</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sz="1800">
                          <a:solidFill>
                            <a:srgbClr val="FFFFFF"/>
                          </a:solidFill>
                        </a:rPr>
                        <a:t>SCHOOL</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r>
              <a:tr h="381000">
                <a:tc>
                  <a:txBody>
                    <a:bodyPr/>
                    <a:lstStyle/>
                    <a:p>
                      <a:pPr indent="0" lvl="0" marL="0" rtl="0" algn="ctr">
                        <a:spcBef>
                          <a:spcPts val="0"/>
                        </a:spcBef>
                        <a:spcAft>
                          <a:spcPts val="0"/>
                        </a:spcAft>
                        <a:buNone/>
                      </a:pPr>
                      <a:r>
                        <a:rPr b="1" lang="en" sz="1800"/>
                        <a:t>1</a:t>
                      </a:r>
                      <a:endParaRPr b="1" sz="1800"/>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b="1" lang="en" sz="1800"/>
                        <a:t>Charlie</a:t>
                      </a:r>
                      <a:endParaRPr b="1" sz="1800"/>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b="1" lang="en" sz="1800"/>
                        <a:t>Watts</a:t>
                      </a:r>
                      <a:endParaRPr b="1" sz="1800"/>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b="1" lang="en" sz="1800"/>
                        <a:t>45</a:t>
                      </a:r>
                      <a:endParaRPr b="1" sz="1800"/>
                    </a:p>
                  </a:txBody>
                  <a:tcPr marT="91425" marB="91425" marR="91425" marL="91425">
                    <a:lnT cap="flat" cmpd="sng" w="9525">
                      <a:solidFill>
                        <a:srgbClr val="FFFFFF"/>
                      </a:solidFill>
                      <a:prstDash val="solid"/>
                      <a:round/>
                      <a:headEnd len="sm" w="sm" type="none"/>
                      <a:tailEnd len="sm" w="sm" type="none"/>
                    </a:lnT>
                  </a:tcPr>
                </a:tc>
              </a:tr>
              <a:tr h="381000">
                <a:tc>
                  <a:txBody>
                    <a:bodyPr/>
                    <a:lstStyle/>
                    <a:p>
                      <a:pPr indent="0" lvl="0" marL="0" rtl="0" algn="ctr">
                        <a:spcBef>
                          <a:spcPts val="0"/>
                        </a:spcBef>
                        <a:spcAft>
                          <a:spcPts val="0"/>
                        </a:spcAft>
                        <a:buNone/>
                      </a:pPr>
                      <a:r>
                        <a:rPr b="1" lang="en" sz="1800"/>
                        <a:t>2</a:t>
                      </a:r>
                      <a:endParaRPr b="1" sz="1800"/>
                    </a:p>
                  </a:txBody>
                  <a:tcPr marT="91425" marB="91425" marR="91425" marL="91425"/>
                </a:tc>
                <a:tc>
                  <a:txBody>
                    <a:bodyPr/>
                    <a:lstStyle/>
                    <a:p>
                      <a:pPr indent="0" lvl="0" marL="0" rtl="0" algn="ctr">
                        <a:spcBef>
                          <a:spcPts val="0"/>
                        </a:spcBef>
                        <a:spcAft>
                          <a:spcPts val="0"/>
                        </a:spcAft>
                        <a:buNone/>
                      </a:pPr>
                      <a:r>
                        <a:rPr b="1" lang="en" sz="1800"/>
                        <a:t>Mick</a:t>
                      </a:r>
                      <a:endParaRPr b="1" sz="1800"/>
                    </a:p>
                  </a:txBody>
                  <a:tcPr marT="91425" marB="91425" marR="91425" marL="91425"/>
                </a:tc>
                <a:tc>
                  <a:txBody>
                    <a:bodyPr/>
                    <a:lstStyle/>
                    <a:p>
                      <a:pPr indent="0" lvl="0" marL="0" rtl="0" algn="ctr">
                        <a:spcBef>
                          <a:spcPts val="0"/>
                        </a:spcBef>
                        <a:spcAft>
                          <a:spcPts val="0"/>
                        </a:spcAft>
                        <a:buNone/>
                      </a:pPr>
                      <a:r>
                        <a:rPr b="1" lang="en" sz="1800"/>
                        <a:t>Jagger</a:t>
                      </a:r>
                      <a:endParaRPr b="1" sz="1800"/>
                    </a:p>
                  </a:txBody>
                  <a:tcPr marT="91425" marB="91425" marR="91425" marL="91425"/>
                </a:tc>
                <a:tc>
                  <a:txBody>
                    <a:bodyPr/>
                    <a:lstStyle/>
                    <a:p>
                      <a:pPr indent="0" lvl="0" marL="0" rtl="0" algn="ctr">
                        <a:spcBef>
                          <a:spcPts val="0"/>
                        </a:spcBef>
                        <a:spcAft>
                          <a:spcPts val="0"/>
                        </a:spcAft>
                        <a:buNone/>
                      </a:pPr>
                      <a:r>
                        <a:rPr b="1" lang="en" sz="1800"/>
                        <a:t>45</a:t>
                      </a:r>
                      <a:endParaRPr b="1" sz="1800"/>
                    </a:p>
                  </a:txBody>
                  <a:tcPr marT="91425" marB="91425" marR="91425" marL="91425"/>
                </a:tc>
              </a:tr>
              <a:tr h="381000">
                <a:tc>
                  <a:txBody>
                    <a:bodyPr/>
                    <a:lstStyle/>
                    <a:p>
                      <a:pPr indent="0" lvl="0" marL="0" rtl="0" algn="ctr">
                        <a:spcBef>
                          <a:spcPts val="0"/>
                        </a:spcBef>
                        <a:spcAft>
                          <a:spcPts val="0"/>
                        </a:spcAft>
                        <a:buNone/>
                      </a:pPr>
                      <a:r>
                        <a:rPr b="1" lang="en" sz="1800"/>
                        <a:t>3</a:t>
                      </a:r>
                      <a:endParaRPr b="1" sz="1800"/>
                    </a:p>
                  </a:txBody>
                  <a:tcPr marT="91425" marB="91425" marR="91425" marL="91425"/>
                </a:tc>
                <a:tc>
                  <a:txBody>
                    <a:bodyPr/>
                    <a:lstStyle/>
                    <a:p>
                      <a:pPr indent="0" lvl="0" marL="0" rtl="0" algn="ctr">
                        <a:spcBef>
                          <a:spcPts val="0"/>
                        </a:spcBef>
                        <a:spcAft>
                          <a:spcPts val="0"/>
                        </a:spcAft>
                        <a:buNone/>
                      </a:pPr>
                      <a:r>
                        <a:rPr b="1" lang="en" sz="1800"/>
                        <a:t>Ron</a:t>
                      </a:r>
                      <a:endParaRPr b="1" sz="1800"/>
                    </a:p>
                  </a:txBody>
                  <a:tcPr marT="91425" marB="91425" marR="91425" marL="91425"/>
                </a:tc>
                <a:tc>
                  <a:txBody>
                    <a:bodyPr/>
                    <a:lstStyle/>
                    <a:p>
                      <a:pPr indent="0" lvl="0" marL="0" rtl="0" algn="ctr">
                        <a:spcBef>
                          <a:spcPts val="0"/>
                        </a:spcBef>
                        <a:spcAft>
                          <a:spcPts val="0"/>
                        </a:spcAft>
                        <a:buNone/>
                      </a:pPr>
                      <a:r>
                        <a:rPr b="1" lang="en" sz="1800"/>
                        <a:t>Woods</a:t>
                      </a:r>
                      <a:endParaRPr b="1" sz="1800"/>
                    </a:p>
                  </a:txBody>
                  <a:tcPr marT="91425" marB="91425" marR="91425" marL="91425"/>
                </a:tc>
                <a:tc>
                  <a:txBody>
                    <a:bodyPr/>
                    <a:lstStyle/>
                    <a:p>
                      <a:pPr indent="0" lvl="0" marL="0" rtl="0" algn="ctr">
                        <a:spcBef>
                          <a:spcPts val="0"/>
                        </a:spcBef>
                        <a:spcAft>
                          <a:spcPts val="0"/>
                        </a:spcAft>
                        <a:buNone/>
                      </a:pPr>
                      <a:r>
                        <a:rPr b="1" lang="en" sz="1800"/>
                        <a:t>47</a:t>
                      </a:r>
                      <a:endParaRPr b="1" sz="1800"/>
                    </a:p>
                  </a:txBody>
                  <a:tcPr marT="91425" marB="91425" marR="91425" marL="91425"/>
                </a:tc>
              </a:tr>
            </a:tbl>
          </a:graphicData>
        </a:graphic>
      </p:graphicFrame>
      <p:graphicFrame>
        <p:nvGraphicFramePr>
          <p:cNvPr id="256" name="Google Shape;256;p68"/>
          <p:cNvGraphicFramePr/>
          <p:nvPr/>
        </p:nvGraphicFramePr>
        <p:xfrm>
          <a:off x="11587025" y="7145163"/>
          <a:ext cx="3000000" cy="3000000"/>
        </p:xfrm>
        <a:graphic>
          <a:graphicData uri="http://schemas.openxmlformats.org/drawingml/2006/table">
            <a:tbl>
              <a:tblPr>
                <a:noFill/>
                <a:tableStyleId>{BA36050A-91B5-4B24-A070-9DCA1E366FC4}</a:tableStyleId>
              </a:tblPr>
              <a:tblGrid>
                <a:gridCol w="1920225"/>
                <a:gridCol w="1920225"/>
                <a:gridCol w="1920225"/>
              </a:tblGrid>
              <a:tr h="381000">
                <a:tc>
                  <a:txBody>
                    <a:bodyPr/>
                    <a:lstStyle/>
                    <a:p>
                      <a:pPr indent="0" lvl="0" marL="0" rtl="0" algn="ctr">
                        <a:spcBef>
                          <a:spcPts val="0"/>
                        </a:spcBef>
                        <a:spcAft>
                          <a:spcPts val="0"/>
                        </a:spcAft>
                        <a:buNone/>
                      </a:pPr>
                      <a:r>
                        <a:rPr b="1" lang="en" sz="1800">
                          <a:solidFill>
                            <a:srgbClr val="FFFFFF"/>
                          </a:solidFill>
                        </a:rPr>
                        <a:t>PK</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sz="1800">
                          <a:solidFill>
                            <a:srgbClr val="FFFFFF"/>
                          </a:solidFill>
                        </a:rPr>
                        <a:t>TYPE</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 sz="1800">
                          <a:solidFill>
                            <a:srgbClr val="FFFFFF"/>
                          </a:solidFill>
                        </a:rPr>
                        <a:t>DIRECTOR</a:t>
                      </a:r>
                      <a:endParaRPr b="1"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00"/>
                    </a:solidFill>
                  </a:tcPr>
                </a:tc>
              </a:tr>
              <a:tr h="381000">
                <a:tc>
                  <a:txBody>
                    <a:bodyPr/>
                    <a:lstStyle/>
                    <a:p>
                      <a:pPr indent="0" lvl="0" marL="0" rtl="0" algn="ctr">
                        <a:spcBef>
                          <a:spcPts val="0"/>
                        </a:spcBef>
                        <a:spcAft>
                          <a:spcPts val="0"/>
                        </a:spcAft>
                        <a:buNone/>
                      </a:pPr>
                      <a:r>
                        <a:rPr b="1" lang="en" sz="1800"/>
                        <a:t>45</a:t>
                      </a:r>
                      <a:endParaRPr b="1" sz="1800"/>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b="1" lang="en" sz="1800"/>
                        <a:t>High School</a:t>
                      </a:r>
                      <a:endParaRPr b="1" sz="1800"/>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b="1" lang="en" sz="1800"/>
                        <a:t>Hopkins</a:t>
                      </a:r>
                      <a:endParaRPr b="1" sz="1800"/>
                    </a:p>
                  </a:txBody>
                  <a:tcPr marT="91425" marB="91425" marR="91425" marL="91425">
                    <a:lnT cap="flat" cmpd="sng" w="9525">
                      <a:solidFill>
                        <a:srgbClr val="FFFFFF"/>
                      </a:solidFill>
                      <a:prstDash val="solid"/>
                      <a:round/>
                      <a:headEnd len="sm" w="sm" type="none"/>
                      <a:tailEnd len="sm" w="sm" type="none"/>
                    </a:lnT>
                  </a:tcPr>
                </a:tc>
              </a:tr>
              <a:tr h="381000">
                <a:tc>
                  <a:txBody>
                    <a:bodyPr/>
                    <a:lstStyle/>
                    <a:p>
                      <a:pPr indent="0" lvl="0" marL="0" rtl="0" algn="ctr">
                        <a:spcBef>
                          <a:spcPts val="0"/>
                        </a:spcBef>
                        <a:spcAft>
                          <a:spcPts val="0"/>
                        </a:spcAft>
                        <a:buNone/>
                      </a:pPr>
                      <a:r>
                        <a:rPr b="1" lang="en" sz="1800"/>
                        <a:t>46</a:t>
                      </a:r>
                      <a:endParaRPr b="1" sz="1800"/>
                    </a:p>
                  </a:txBody>
                  <a:tcPr marT="91425" marB="91425" marR="91425" marL="91425"/>
                </a:tc>
                <a:tc>
                  <a:txBody>
                    <a:bodyPr/>
                    <a:lstStyle/>
                    <a:p>
                      <a:pPr indent="0" lvl="0" marL="0" rtl="0" algn="ctr">
                        <a:spcBef>
                          <a:spcPts val="0"/>
                        </a:spcBef>
                        <a:spcAft>
                          <a:spcPts val="0"/>
                        </a:spcAft>
                        <a:buNone/>
                      </a:pPr>
                      <a:r>
                        <a:rPr b="1" lang="en" sz="1800"/>
                        <a:t>College</a:t>
                      </a:r>
                      <a:endParaRPr b="1" sz="1800"/>
                    </a:p>
                  </a:txBody>
                  <a:tcPr marT="91425" marB="91425" marR="91425" marL="91425"/>
                </a:tc>
                <a:tc>
                  <a:txBody>
                    <a:bodyPr/>
                    <a:lstStyle/>
                    <a:p>
                      <a:pPr indent="0" lvl="0" marL="0" rtl="0" algn="ctr">
                        <a:spcBef>
                          <a:spcPts val="0"/>
                        </a:spcBef>
                        <a:spcAft>
                          <a:spcPts val="0"/>
                        </a:spcAft>
                        <a:buNone/>
                      </a:pPr>
                      <a:r>
                        <a:rPr b="1" lang="en" sz="1800"/>
                        <a:t>Reed</a:t>
                      </a:r>
                      <a:endParaRPr b="1" sz="1800"/>
                    </a:p>
                  </a:txBody>
                  <a:tcPr marT="91425" marB="91425" marR="91425" marL="91425"/>
                </a:tc>
              </a:tr>
              <a:tr h="381000">
                <a:tc>
                  <a:txBody>
                    <a:bodyPr/>
                    <a:lstStyle/>
                    <a:p>
                      <a:pPr indent="0" lvl="0" marL="0" rtl="0" algn="ctr">
                        <a:spcBef>
                          <a:spcPts val="0"/>
                        </a:spcBef>
                        <a:spcAft>
                          <a:spcPts val="0"/>
                        </a:spcAft>
                        <a:buNone/>
                      </a:pPr>
                      <a:r>
                        <a:rPr b="1" lang="en" sz="1800"/>
                        <a:t>47</a:t>
                      </a:r>
                      <a:endParaRPr b="1" sz="1800"/>
                    </a:p>
                  </a:txBody>
                  <a:tcPr marT="91425" marB="91425" marR="91425" marL="91425"/>
                </a:tc>
                <a:tc>
                  <a:txBody>
                    <a:bodyPr/>
                    <a:lstStyle/>
                    <a:p>
                      <a:pPr indent="0" lvl="0" marL="0" rtl="0" algn="ctr">
                        <a:spcBef>
                          <a:spcPts val="0"/>
                        </a:spcBef>
                        <a:spcAft>
                          <a:spcPts val="0"/>
                        </a:spcAft>
                        <a:buNone/>
                      </a:pPr>
                      <a:r>
                        <a:rPr b="1" lang="en" sz="1800"/>
                        <a:t>College</a:t>
                      </a:r>
                      <a:endParaRPr b="1" sz="1800"/>
                    </a:p>
                  </a:txBody>
                  <a:tcPr marT="91425" marB="91425" marR="91425" marL="91425"/>
                </a:tc>
                <a:tc>
                  <a:txBody>
                    <a:bodyPr/>
                    <a:lstStyle/>
                    <a:p>
                      <a:pPr indent="0" lvl="0" marL="0" rtl="0" algn="ctr">
                        <a:spcBef>
                          <a:spcPts val="0"/>
                        </a:spcBef>
                        <a:spcAft>
                          <a:spcPts val="0"/>
                        </a:spcAft>
                        <a:buNone/>
                      </a:pPr>
                      <a:r>
                        <a:rPr b="1" lang="en" sz="1800"/>
                        <a:t>Wolf</a:t>
                      </a:r>
                      <a:endParaRPr b="1" sz="1800"/>
                    </a:p>
                  </a:txBody>
                  <a:tcPr marT="91425" marB="91425" marR="91425" marL="91425"/>
                </a:tc>
              </a:tr>
            </a:tbl>
          </a:graphicData>
        </a:graphic>
      </p:graphicFrame>
      <p:grpSp>
        <p:nvGrpSpPr>
          <p:cNvPr id="257" name="Google Shape;257;p68"/>
          <p:cNvGrpSpPr/>
          <p:nvPr/>
        </p:nvGrpSpPr>
        <p:grpSpPr>
          <a:xfrm>
            <a:off x="1428925" y="6452395"/>
            <a:ext cx="13158100" cy="582300"/>
            <a:chOff x="1428925" y="6452395"/>
            <a:chExt cx="13158100" cy="582300"/>
          </a:xfrm>
        </p:grpSpPr>
        <p:sp>
          <p:nvSpPr>
            <p:cNvPr id="258" name="Google Shape;258;p68"/>
            <p:cNvSpPr txBox="1"/>
            <p:nvPr/>
          </p:nvSpPr>
          <p:spPr>
            <a:xfrm>
              <a:off x="1428925" y="6452395"/>
              <a:ext cx="3000000" cy="58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STUDENTS TABLE</a:t>
              </a:r>
              <a:endParaRPr/>
            </a:p>
          </p:txBody>
        </p:sp>
        <p:sp>
          <p:nvSpPr>
            <p:cNvPr id="259" name="Google Shape;259;p68"/>
            <p:cNvSpPr txBox="1"/>
            <p:nvPr/>
          </p:nvSpPr>
          <p:spPr>
            <a:xfrm>
              <a:off x="11587025" y="6452395"/>
              <a:ext cx="3000000" cy="58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SCHOOLS </a:t>
              </a:r>
              <a:r>
                <a:rPr b="1" lang="en" sz="3000">
                  <a:solidFill>
                    <a:srgbClr val="434343"/>
                  </a:solidFill>
                  <a:latin typeface="Calibri"/>
                  <a:ea typeface="Calibri"/>
                  <a:cs typeface="Calibri"/>
                  <a:sym typeface="Calibri"/>
                </a:rPr>
                <a:t>TABLE</a:t>
              </a:r>
              <a:endParaRPr/>
            </a:p>
          </p:txBody>
        </p:sp>
      </p:grpSp>
      <p:grpSp>
        <p:nvGrpSpPr>
          <p:cNvPr id="260" name="Google Shape;260;p68"/>
          <p:cNvGrpSpPr/>
          <p:nvPr/>
        </p:nvGrpSpPr>
        <p:grpSpPr>
          <a:xfrm>
            <a:off x="2005550" y="7604250"/>
            <a:ext cx="827400" cy="1379700"/>
            <a:chOff x="14194975" y="1399000"/>
            <a:chExt cx="827400" cy="1379700"/>
          </a:xfrm>
        </p:grpSpPr>
        <p:sp>
          <p:nvSpPr>
            <p:cNvPr id="261" name="Google Shape;261;p68"/>
            <p:cNvSpPr/>
            <p:nvPr/>
          </p:nvSpPr>
          <p:spPr>
            <a:xfrm>
              <a:off x="14194975" y="1399000"/>
              <a:ext cx="827400" cy="465300"/>
            </a:xfrm>
            <a:prstGeom prst="ellipse">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8"/>
            <p:cNvSpPr/>
            <p:nvPr/>
          </p:nvSpPr>
          <p:spPr>
            <a:xfrm>
              <a:off x="14194975" y="1856200"/>
              <a:ext cx="827400" cy="465300"/>
            </a:xfrm>
            <a:prstGeom prst="ellipse">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8"/>
            <p:cNvSpPr/>
            <p:nvPr/>
          </p:nvSpPr>
          <p:spPr>
            <a:xfrm>
              <a:off x="14194975" y="2313400"/>
              <a:ext cx="827400" cy="465300"/>
            </a:xfrm>
            <a:prstGeom prst="ellipse">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68"/>
          <p:cNvGrpSpPr/>
          <p:nvPr/>
        </p:nvGrpSpPr>
        <p:grpSpPr>
          <a:xfrm>
            <a:off x="7844775" y="7604250"/>
            <a:ext cx="4427400" cy="1379700"/>
            <a:chOff x="7768575" y="7604250"/>
            <a:chExt cx="4427400" cy="1379700"/>
          </a:xfrm>
        </p:grpSpPr>
        <p:sp>
          <p:nvSpPr>
            <p:cNvPr id="265" name="Google Shape;265;p68"/>
            <p:cNvSpPr/>
            <p:nvPr/>
          </p:nvSpPr>
          <p:spPr>
            <a:xfrm>
              <a:off x="7768575" y="7604250"/>
              <a:ext cx="827400" cy="465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8"/>
            <p:cNvSpPr/>
            <p:nvPr/>
          </p:nvSpPr>
          <p:spPr>
            <a:xfrm>
              <a:off x="7768575" y="8061450"/>
              <a:ext cx="827400" cy="465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8"/>
            <p:cNvSpPr/>
            <p:nvPr/>
          </p:nvSpPr>
          <p:spPr>
            <a:xfrm>
              <a:off x="7768575" y="8518650"/>
              <a:ext cx="827400" cy="465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68"/>
            <p:cNvCxnSpPr>
              <a:stCxn id="267" idx="6"/>
            </p:cNvCxnSpPr>
            <p:nvPr/>
          </p:nvCxnSpPr>
          <p:spPr>
            <a:xfrm>
              <a:off x="8595975" y="8751300"/>
              <a:ext cx="3507000" cy="20700"/>
            </a:xfrm>
            <a:prstGeom prst="straightConnector1">
              <a:avLst/>
            </a:prstGeom>
            <a:noFill/>
            <a:ln cap="flat" cmpd="sng" w="38100">
              <a:solidFill>
                <a:srgbClr val="FF0000"/>
              </a:solidFill>
              <a:prstDash val="solid"/>
              <a:round/>
              <a:headEnd len="med" w="med" type="none"/>
              <a:tailEnd len="med" w="med" type="triangle"/>
            </a:ln>
          </p:spPr>
        </p:cxnSp>
        <p:cxnSp>
          <p:nvCxnSpPr>
            <p:cNvPr id="269" name="Google Shape;269;p68"/>
            <p:cNvCxnSpPr>
              <a:stCxn id="266" idx="6"/>
            </p:cNvCxnSpPr>
            <p:nvPr/>
          </p:nvCxnSpPr>
          <p:spPr>
            <a:xfrm flipH="1" rot="10800000">
              <a:off x="8595975" y="7944300"/>
              <a:ext cx="3600000" cy="349800"/>
            </a:xfrm>
            <a:prstGeom prst="straightConnector1">
              <a:avLst/>
            </a:prstGeom>
            <a:noFill/>
            <a:ln cap="flat" cmpd="sng" w="38100">
              <a:solidFill>
                <a:srgbClr val="FF0000"/>
              </a:solidFill>
              <a:prstDash val="solid"/>
              <a:round/>
              <a:headEnd len="med" w="med" type="none"/>
              <a:tailEnd len="med" w="med" type="triangle"/>
            </a:ln>
          </p:spPr>
        </p:cxnSp>
        <p:cxnSp>
          <p:nvCxnSpPr>
            <p:cNvPr id="270" name="Google Shape;270;p68"/>
            <p:cNvCxnSpPr/>
            <p:nvPr/>
          </p:nvCxnSpPr>
          <p:spPr>
            <a:xfrm>
              <a:off x="8595975" y="7836900"/>
              <a:ext cx="3600000" cy="4200"/>
            </a:xfrm>
            <a:prstGeom prst="straightConnector1">
              <a:avLst/>
            </a:prstGeom>
            <a:noFill/>
            <a:ln cap="flat" cmpd="sng" w="3810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Structured Query Language</a:t>
            </a:r>
            <a:endParaRPr sz="4395"/>
          </a:p>
        </p:txBody>
      </p:sp>
      <p:sp>
        <p:nvSpPr>
          <p:cNvPr id="276" name="Google Shape;276;p69"/>
          <p:cNvSpPr txBox="1"/>
          <p:nvPr/>
        </p:nvSpPr>
        <p:spPr>
          <a:xfrm>
            <a:off x="495975" y="1767950"/>
            <a:ext cx="17288100" cy="3114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need for languages to both define data schemas on RDBMSs and query/manipulate data within schemas led to the birth of the </a:t>
            </a:r>
            <a:r>
              <a:rPr b="1" lang="en" sz="3000">
                <a:solidFill>
                  <a:srgbClr val="434343"/>
                </a:solidFill>
                <a:latin typeface="Calibri"/>
                <a:ea typeface="Calibri"/>
                <a:cs typeface="Calibri"/>
                <a:sym typeface="Calibri"/>
              </a:rPr>
              <a:t>Structured Query Language (SQL)</a:t>
            </a:r>
            <a:endParaRPr b="1" sz="3000">
              <a:solidFill>
                <a:srgbClr val="434343"/>
              </a:solidFill>
              <a:latin typeface="Calibri"/>
              <a:ea typeface="Calibri"/>
              <a:cs typeface="Calibri"/>
              <a:sym typeface="Calibri"/>
            </a:endParaRPr>
          </a:p>
          <a:p>
            <a:pPr indent="-419100" lvl="0" marL="4572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SQL is a </a:t>
            </a:r>
            <a:r>
              <a:rPr i="1" lang="en" sz="3000">
                <a:solidFill>
                  <a:srgbClr val="434343"/>
                </a:solidFill>
                <a:latin typeface="Calibri"/>
                <a:ea typeface="Calibri"/>
                <a:cs typeface="Calibri"/>
                <a:sym typeface="Calibri"/>
              </a:rPr>
              <a:t>declarative language</a:t>
            </a:r>
            <a:r>
              <a:rPr lang="en" sz="3000">
                <a:solidFill>
                  <a:srgbClr val="434343"/>
                </a:solidFill>
                <a:latin typeface="Calibri"/>
                <a:ea typeface="Calibri"/>
                <a:cs typeface="Calibri"/>
                <a:sym typeface="Calibri"/>
              </a:rPr>
              <a:t> - this means you describe what you want to achieve, not the sequence of operations to achieve it</a:t>
            </a:r>
            <a:endParaRPr sz="3000">
              <a:solidFill>
                <a:srgbClr val="434343"/>
              </a:solidFill>
              <a:latin typeface="Calibri"/>
              <a:ea typeface="Calibri"/>
              <a:cs typeface="Calibri"/>
              <a:sym typeface="Calibri"/>
            </a:endParaRPr>
          </a:p>
          <a:p>
            <a:pPr indent="-419100" lvl="0" marL="4572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With SQL you can:</a:t>
            </a:r>
            <a:endParaRPr sz="3000">
              <a:solidFill>
                <a:srgbClr val="434343"/>
              </a:solidFill>
              <a:latin typeface="Calibri"/>
              <a:ea typeface="Calibri"/>
              <a:cs typeface="Calibri"/>
              <a:sym typeface="Calibri"/>
            </a:endParaRPr>
          </a:p>
        </p:txBody>
      </p:sp>
      <p:grpSp>
        <p:nvGrpSpPr>
          <p:cNvPr id="277" name="Google Shape;277;p69"/>
          <p:cNvGrpSpPr/>
          <p:nvPr/>
        </p:nvGrpSpPr>
        <p:grpSpPr>
          <a:xfrm>
            <a:off x="953175" y="4958750"/>
            <a:ext cx="16519075" cy="4295450"/>
            <a:chOff x="572175" y="5339750"/>
            <a:chExt cx="16519075" cy="4295450"/>
          </a:xfrm>
        </p:grpSpPr>
        <p:sp>
          <p:nvSpPr>
            <p:cNvPr id="278" name="Google Shape;278;p69"/>
            <p:cNvSpPr txBox="1"/>
            <p:nvPr/>
          </p:nvSpPr>
          <p:spPr>
            <a:xfrm>
              <a:off x="572175" y="5339750"/>
              <a:ext cx="5855400" cy="9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DEFINE/MODIFY SCHEMAS</a:t>
              </a:r>
              <a:endParaRPr b="1"/>
            </a:p>
          </p:txBody>
        </p:sp>
        <p:sp>
          <p:nvSpPr>
            <p:cNvPr id="279" name="Google Shape;279;p69"/>
            <p:cNvSpPr txBox="1"/>
            <p:nvPr/>
          </p:nvSpPr>
          <p:spPr>
            <a:xfrm>
              <a:off x="10045150" y="5339750"/>
              <a:ext cx="6516900" cy="9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MANIPULATE DATA</a:t>
              </a:r>
              <a:endParaRPr b="1"/>
            </a:p>
          </p:txBody>
        </p:sp>
        <p:sp>
          <p:nvSpPr>
            <p:cNvPr id="280" name="Google Shape;280;p69"/>
            <p:cNvSpPr txBox="1"/>
            <p:nvPr/>
          </p:nvSpPr>
          <p:spPr>
            <a:xfrm>
              <a:off x="572175" y="6520600"/>
              <a:ext cx="8121300" cy="31146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CREATE DATABASE World;</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CREATE TABLE City(</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    pk INTEGER PRIMARY KEY AUTOINCREMENT NOT NULL,</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    name NVARCHAR(32) NOT NULL);</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DROP TABLE IF EXISTS Country;</a:t>
              </a:r>
              <a:endParaRPr sz="2400">
                <a:solidFill>
                  <a:srgbClr val="434343"/>
                </a:solidFill>
                <a:latin typeface="Courier New"/>
                <a:ea typeface="Courier New"/>
                <a:cs typeface="Courier New"/>
                <a:sym typeface="Courier New"/>
              </a:endParaRPr>
            </a:p>
          </p:txBody>
        </p:sp>
        <p:sp>
          <p:nvSpPr>
            <p:cNvPr id="281" name="Google Shape;281;p69"/>
            <p:cNvSpPr txBox="1"/>
            <p:nvPr/>
          </p:nvSpPr>
          <p:spPr>
            <a:xfrm>
              <a:off x="10045150" y="6520600"/>
              <a:ext cx="7046100" cy="31146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INSERT INTO City ('name') VALUES ('Paris');</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SELECT * FROM City WHERE pk=6;</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DELETE FROM City WHERE name='Dublin';</a:t>
              </a:r>
              <a:endParaRPr b="1" sz="2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000">
                  <a:solidFill>
                    <a:srgbClr val="434343"/>
                  </a:solidFill>
                  <a:latin typeface="Courier New"/>
                  <a:ea typeface="Courier New"/>
                  <a:cs typeface="Courier New"/>
                  <a:sym typeface="Courier New"/>
                </a:rPr>
                <a:t>UPDATE City SET name='Madrid' WHERE pk=1;</a:t>
              </a:r>
              <a:endParaRPr b="1" sz="2000">
                <a:solidFill>
                  <a:srgbClr val="434343"/>
                </a:solidFill>
                <a:latin typeface="Courier New"/>
                <a:ea typeface="Courier New"/>
                <a:cs typeface="Courier New"/>
                <a:sym typeface="Courier Ne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Features of databases</a:t>
            </a:r>
            <a:endParaRPr sz="4395"/>
          </a:p>
        </p:txBody>
      </p:sp>
      <p:sp>
        <p:nvSpPr>
          <p:cNvPr id="287" name="Google Shape;287;p70"/>
          <p:cNvSpPr txBox="1"/>
          <p:nvPr/>
        </p:nvSpPr>
        <p:spPr>
          <a:xfrm>
            <a:off x="495975" y="1767950"/>
            <a:ext cx="17288100" cy="36141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Modern RDBMS offer these </a:t>
            </a:r>
            <a:r>
              <a:rPr b="1" lang="en" sz="3000">
                <a:solidFill>
                  <a:srgbClr val="434343"/>
                </a:solidFill>
                <a:latin typeface="Calibri"/>
                <a:ea typeface="Calibri"/>
                <a:cs typeface="Calibri"/>
                <a:sym typeface="Calibri"/>
              </a:rPr>
              <a:t>features</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Access to data over network protocols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Authentication + Authorization on data access (multi-user)</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Handling of data locking at row-level upon writes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Performance tweaks (schema optimization, indexes)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Programmability (scheduled jobs, stored procedures)</a:t>
            </a:r>
            <a:endParaRPr sz="3000">
              <a:solidFill>
                <a:srgbClr val="434343"/>
              </a:solidFill>
              <a:latin typeface="Calibri"/>
              <a:ea typeface="Calibri"/>
              <a:cs typeface="Calibri"/>
              <a:sym typeface="Calibri"/>
            </a:endParaRPr>
          </a:p>
        </p:txBody>
      </p:sp>
      <p:sp>
        <p:nvSpPr>
          <p:cNvPr id="288" name="Google Shape;288;p70"/>
          <p:cNvSpPr txBox="1"/>
          <p:nvPr/>
        </p:nvSpPr>
        <p:spPr>
          <a:xfrm>
            <a:off x="457200" y="5715000"/>
            <a:ext cx="17010300" cy="30000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 </a:t>
            </a:r>
            <a:r>
              <a:rPr b="1" lang="en" sz="3000">
                <a:solidFill>
                  <a:srgbClr val="434343"/>
                </a:solidFill>
                <a:latin typeface="Calibri"/>
                <a:ea typeface="Calibri"/>
                <a:cs typeface="Calibri"/>
                <a:sym typeface="Calibri"/>
              </a:rPr>
              <a:t>transaction</a:t>
            </a:r>
            <a:r>
              <a:rPr lang="en" sz="3000">
                <a:solidFill>
                  <a:srgbClr val="434343"/>
                </a:solidFill>
                <a:latin typeface="Calibri"/>
                <a:ea typeface="Calibri"/>
                <a:cs typeface="Calibri"/>
                <a:sym typeface="Calibri"/>
              </a:rPr>
              <a:t> is a unit of work containing one or more changes to a DB that can be executed coherently and reliably. RDBMS ensure </a:t>
            </a:r>
            <a:r>
              <a:rPr b="1" lang="en" sz="3000">
                <a:solidFill>
                  <a:srgbClr val="434343"/>
                </a:solidFill>
                <a:latin typeface="Calibri"/>
                <a:ea typeface="Calibri"/>
                <a:cs typeface="Calibri"/>
                <a:sym typeface="Calibri"/>
              </a:rPr>
              <a:t>ACID</a:t>
            </a:r>
            <a:r>
              <a:rPr lang="en" sz="3000">
                <a:solidFill>
                  <a:srgbClr val="434343"/>
                </a:solidFill>
                <a:latin typeface="Calibri"/>
                <a:ea typeface="Calibri"/>
                <a:cs typeface="Calibri"/>
                <a:sym typeface="Calibri"/>
              </a:rPr>
              <a:t> properties to transactions:</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Atomicity → either a txn is fully executed or the DB state is left unchanged</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Consistency → a txn leads the DB to a coherent state with respect to its schema constraints</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Isolation → txns that try to concurrently modify the DB state are serialized</a:t>
            </a:r>
            <a:endParaRPr sz="3000">
              <a:solidFill>
                <a:srgbClr val="434343"/>
              </a:solidFill>
              <a:latin typeface="Calibri"/>
              <a:ea typeface="Calibri"/>
              <a:cs typeface="Calibri"/>
              <a:sym typeface="Calibri"/>
            </a:endParaRPr>
          </a:p>
          <a:p>
            <a:pPr indent="-419100" lvl="2" marL="13716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Durability → once a txn is executed, data is permanently persisted on-disk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94" name="Google Shape;294;p71"/>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a database?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The Structured Query Language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Features of databases</a:t>
            </a:r>
            <a:endParaRPr sz="3997">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